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14"/>
  </p:notesMasterIdLst>
  <p:sldIdLst>
    <p:sldId id="256" r:id="rId2"/>
    <p:sldId id="257" r:id="rId3"/>
    <p:sldId id="258" r:id="rId4"/>
    <p:sldId id="259" r:id="rId5"/>
    <p:sldId id="261" r:id="rId6"/>
    <p:sldId id="262" r:id="rId7"/>
    <p:sldId id="263" r:id="rId8"/>
    <p:sldId id="264" r:id="rId9"/>
    <p:sldId id="265" r:id="rId10"/>
    <p:sldId id="260" r:id="rId11"/>
    <p:sldId id="266" r:id="rId12"/>
    <p:sldId id="267"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000" autoAdjust="0"/>
    <p:restoredTop sz="94660"/>
  </p:normalViewPr>
  <p:slideViewPr>
    <p:cSldViewPr snapToGrid="0">
      <p:cViewPr varScale="1">
        <p:scale>
          <a:sx n="68" d="100"/>
          <a:sy n="68" d="100"/>
        </p:scale>
        <p:origin x="-810" y="-96"/>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29F4047-7826-4D85-94C9-6AFCB200F7E9}" type="datetimeFigureOut">
              <a:rPr lang="en-US" smtClean="0"/>
              <a:pPr/>
              <a:t>8/5/2021</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B2D34B-583F-4FE9-BBF1-B32D56E9A4F7}" type="slidenum">
              <a:rPr lang="en-US" smtClean="0"/>
              <a:pPr/>
              <a:t>‹#›</a:t>
            </a:fld>
            <a:endParaRPr lang="en-US" dirty="0"/>
          </a:p>
        </p:txBody>
      </p:sp>
    </p:spTree>
    <p:extLst>
      <p:ext uri="{BB962C8B-B14F-4D97-AF65-F5344CB8AC3E}">
        <p14:creationId xmlns="" xmlns:p14="http://schemas.microsoft.com/office/powerpoint/2010/main" val="9283167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juvenile is defined as anyone who is below the age identified by the law as adulthood. Every state in the United States has a law that defines this age and in Texas, it is defined as a person who falls between 10 and 17 years old. Being a child does not mean that one cannot involve in crime-related activities. Therefore, the State has a policy framework to ensure that those involved in crime while young are taken through the process and punished according with the law.</a:t>
            </a:r>
          </a:p>
        </p:txBody>
      </p:sp>
      <p:sp>
        <p:nvSpPr>
          <p:cNvPr id="4" name="Slide Number Placeholder 3"/>
          <p:cNvSpPr>
            <a:spLocks noGrp="1"/>
          </p:cNvSpPr>
          <p:nvPr>
            <p:ph type="sldNum" sz="quarter" idx="5"/>
          </p:nvPr>
        </p:nvSpPr>
        <p:spPr/>
        <p:txBody>
          <a:bodyPr/>
          <a:lstStyle/>
          <a:p>
            <a:fld id="{85B2D34B-583F-4FE9-BBF1-B32D56E9A4F7}" type="slidenum">
              <a:rPr lang="en-US" smtClean="0"/>
              <a:pPr/>
              <a:t>2</a:t>
            </a:fld>
            <a:endParaRPr lang="en-US" dirty="0"/>
          </a:p>
        </p:txBody>
      </p:sp>
    </p:spTree>
    <p:extLst>
      <p:ext uri="{BB962C8B-B14F-4D97-AF65-F5344CB8AC3E}">
        <p14:creationId xmlns="" xmlns:p14="http://schemas.microsoft.com/office/powerpoint/2010/main" val="23933268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Interrogation and interview are critical processes which police officers are required to set the pace for the investigation that would lead to arrest and prosecution. Therefore, the whole process must be handled and carried out with caution and care to ensure that the information obtained is legally admissible in court. There are steps that separates or differentiate an interrogation from an interview. As discussed in this presentation, an interrogation’s goal is to find evidence that implicates the suspect in the crime, while in an interview, the goal is to identify who is or who is not a suspect. </a:t>
            </a:r>
          </a:p>
        </p:txBody>
      </p:sp>
      <p:sp>
        <p:nvSpPr>
          <p:cNvPr id="4" name="Slide Number Placeholder 3"/>
          <p:cNvSpPr>
            <a:spLocks noGrp="1"/>
          </p:cNvSpPr>
          <p:nvPr>
            <p:ph type="sldNum" sz="quarter" idx="5"/>
          </p:nvPr>
        </p:nvSpPr>
        <p:spPr/>
        <p:txBody>
          <a:bodyPr/>
          <a:lstStyle/>
          <a:p>
            <a:fld id="{85B2D34B-583F-4FE9-BBF1-B32D56E9A4F7}" type="slidenum">
              <a:rPr lang="en-US" smtClean="0"/>
              <a:pPr/>
              <a:t>11</a:t>
            </a:fld>
            <a:endParaRPr lang="en-US" dirty="0"/>
          </a:p>
        </p:txBody>
      </p:sp>
    </p:spTree>
    <p:extLst>
      <p:ext uri="{BB962C8B-B14F-4D97-AF65-F5344CB8AC3E}">
        <p14:creationId xmlns="" xmlns:p14="http://schemas.microsoft.com/office/powerpoint/2010/main" val="18105296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Juvenile interrogation is a process that police use to find information about crime-related activity from a juvenile. These processes are rapidly changing today because of the changes in the environment and policing. Police have realized that juveniles are different from adults, not in terms of age, but in terms of how they provide information or the kind of information they can give. In most cases, a juvenile can give false confession or misleading information just to get out of the hook of the law enforcement. This has informed the different approaches used by police to get the right and accurate information from juveniles arrested of crime. </a:t>
            </a:r>
          </a:p>
        </p:txBody>
      </p:sp>
      <p:sp>
        <p:nvSpPr>
          <p:cNvPr id="4" name="Slide Number Placeholder 3"/>
          <p:cNvSpPr>
            <a:spLocks noGrp="1"/>
          </p:cNvSpPr>
          <p:nvPr>
            <p:ph type="sldNum" sz="quarter" idx="5"/>
          </p:nvPr>
        </p:nvSpPr>
        <p:spPr/>
        <p:txBody>
          <a:bodyPr/>
          <a:lstStyle/>
          <a:p>
            <a:fld id="{85B2D34B-583F-4FE9-BBF1-B32D56E9A4F7}" type="slidenum">
              <a:rPr lang="en-US" smtClean="0"/>
              <a:pPr/>
              <a:t>3</a:t>
            </a:fld>
            <a:endParaRPr lang="en-US" dirty="0"/>
          </a:p>
        </p:txBody>
      </p:sp>
    </p:spTree>
    <p:extLst>
      <p:ext uri="{BB962C8B-B14F-4D97-AF65-F5344CB8AC3E}">
        <p14:creationId xmlns="" xmlns:p14="http://schemas.microsoft.com/office/powerpoint/2010/main" val="5741960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difference between interrogation and interview of a juvenile suspect begins with the definition of the two concepts. As mentioned in this slide, the two concepts have different meanings. For example, while interrogation involves questioning someone who is already arrested or identified as a suspect, interview is a tool that is used to define the interrogational parameters and requirements. Someone interviewed may or may not be a suspect. The interview process helps the police to identify whether such a person should be pursued as a person of interest </a:t>
            </a:r>
          </a:p>
        </p:txBody>
      </p:sp>
      <p:sp>
        <p:nvSpPr>
          <p:cNvPr id="4" name="Slide Number Placeholder 3"/>
          <p:cNvSpPr>
            <a:spLocks noGrp="1"/>
          </p:cNvSpPr>
          <p:nvPr>
            <p:ph type="sldNum" sz="quarter" idx="5"/>
          </p:nvPr>
        </p:nvSpPr>
        <p:spPr/>
        <p:txBody>
          <a:bodyPr/>
          <a:lstStyle/>
          <a:p>
            <a:fld id="{85B2D34B-583F-4FE9-BBF1-B32D56E9A4F7}" type="slidenum">
              <a:rPr lang="en-US" smtClean="0"/>
              <a:pPr/>
              <a:t>4</a:t>
            </a:fld>
            <a:endParaRPr lang="en-US" dirty="0"/>
          </a:p>
        </p:txBody>
      </p:sp>
    </p:spTree>
    <p:extLst>
      <p:ext uri="{BB962C8B-B14F-4D97-AF65-F5344CB8AC3E}">
        <p14:creationId xmlns="" xmlns:p14="http://schemas.microsoft.com/office/powerpoint/2010/main" val="36155588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Texas, like many states across the county has been recording a decline in the number of juveniles arrested and prosecuted for different offences. Even though there is a reduction, the numbers are still high as shown in the above charts. Majority of those who are arrested are due to above highlighted offences (sexual offences, burglary, robbery, and felony related case). As shown in the chart, each of these cases have been reducing. Between 2007 and 2011, each of the offences reported a reduction even if it s marginal like felony assault that reduced by only 4.1% between the five year period. </a:t>
            </a:r>
          </a:p>
        </p:txBody>
      </p:sp>
      <p:sp>
        <p:nvSpPr>
          <p:cNvPr id="4" name="Slide Number Placeholder 3"/>
          <p:cNvSpPr>
            <a:spLocks noGrp="1"/>
          </p:cNvSpPr>
          <p:nvPr>
            <p:ph type="sldNum" sz="quarter" idx="5"/>
          </p:nvPr>
        </p:nvSpPr>
        <p:spPr/>
        <p:txBody>
          <a:bodyPr/>
          <a:lstStyle/>
          <a:p>
            <a:fld id="{85B2D34B-583F-4FE9-BBF1-B32D56E9A4F7}" type="slidenum">
              <a:rPr lang="en-US" smtClean="0"/>
              <a:pPr/>
              <a:t>5</a:t>
            </a:fld>
            <a:endParaRPr lang="en-US" dirty="0"/>
          </a:p>
        </p:txBody>
      </p:sp>
    </p:spTree>
    <p:extLst>
      <p:ext uri="{BB962C8B-B14F-4D97-AF65-F5344CB8AC3E}">
        <p14:creationId xmlns="" xmlns:p14="http://schemas.microsoft.com/office/powerpoint/2010/main" val="27720582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While no one wants to arrest and prosecute an innocent individual, sometimes it just happen because the right procedures have not been followed. In this slide, some of the reasons for concern on which method to use have been highlighted, including reputation damage, public safety, and impact on the juvenile. For example, wrongful convictions can attract public interests, especially when it involves high-profile cases such as murder. If the police false confession from a juvenile during an interrogation and submits to the court and the accused is wrongfully prosecuted, it may result in harmful impacts on the individual and his or her family as well as cause reputational damage to the agencies involved. </a:t>
            </a:r>
          </a:p>
        </p:txBody>
      </p:sp>
      <p:sp>
        <p:nvSpPr>
          <p:cNvPr id="4" name="Slide Number Placeholder 3"/>
          <p:cNvSpPr>
            <a:spLocks noGrp="1"/>
          </p:cNvSpPr>
          <p:nvPr>
            <p:ph type="sldNum" sz="quarter" idx="5"/>
          </p:nvPr>
        </p:nvSpPr>
        <p:spPr/>
        <p:txBody>
          <a:bodyPr/>
          <a:lstStyle/>
          <a:p>
            <a:fld id="{85B2D34B-583F-4FE9-BBF1-B32D56E9A4F7}" type="slidenum">
              <a:rPr lang="en-US" smtClean="0"/>
              <a:pPr/>
              <a:t>6</a:t>
            </a:fld>
            <a:endParaRPr lang="en-US" dirty="0"/>
          </a:p>
        </p:txBody>
      </p:sp>
    </p:spTree>
    <p:extLst>
      <p:ext uri="{BB962C8B-B14F-4D97-AF65-F5344CB8AC3E}">
        <p14:creationId xmlns="" xmlns:p14="http://schemas.microsoft.com/office/powerpoint/2010/main" val="34112905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Juveniles are not like adults and their interrogation or questions should be different, considering their age and level of understanding of information. Since interrogation and interviewing aims at finding or establishing facts about the case, the police should strive to remain on the facts and never deviate to anything outside the issue. The above points are some of common things about interrogation and interviewing process of a juvenile. Since one is dealing with a child, the police should control their emotions, try to be patient and ensure they are given enough room to tell their story. </a:t>
            </a:r>
          </a:p>
        </p:txBody>
      </p:sp>
      <p:sp>
        <p:nvSpPr>
          <p:cNvPr id="4" name="Slide Number Placeholder 3"/>
          <p:cNvSpPr>
            <a:spLocks noGrp="1"/>
          </p:cNvSpPr>
          <p:nvPr>
            <p:ph type="sldNum" sz="quarter" idx="5"/>
          </p:nvPr>
        </p:nvSpPr>
        <p:spPr/>
        <p:txBody>
          <a:bodyPr/>
          <a:lstStyle/>
          <a:p>
            <a:fld id="{85B2D34B-583F-4FE9-BBF1-B32D56E9A4F7}" type="slidenum">
              <a:rPr lang="en-US" smtClean="0"/>
              <a:pPr/>
              <a:t>7</a:t>
            </a:fld>
            <a:endParaRPr lang="en-US" dirty="0"/>
          </a:p>
        </p:txBody>
      </p:sp>
    </p:spTree>
    <p:extLst>
      <p:ext uri="{BB962C8B-B14F-4D97-AF65-F5344CB8AC3E}">
        <p14:creationId xmlns="" xmlns:p14="http://schemas.microsoft.com/office/powerpoint/2010/main" val="34982281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Interviewing a juvenile is different from interrogation. Since interrogation involves an already identified suspect, interviewing seeks to establish and collect more information. Therefore, the police must take into consideration the above points to ensure that the child can not only cooperate but also feel free to share their thoughts and what they know about the case openly. This involves working with the schedule of the juvenile and trying to understand their age. This means that long interviews should be discouraged and the child needs to feel comfortable. </a:t>
            </a:r>
          </a:p>
        </p:txBody>
      </p:sp>
      <p:sp>
        <p:nvSpPr>
          <p:cNvPr id="4" name="Slide Number Placeholder 3"/>
          <p:cNvSpPr>
            <a:spLocks noGrp="1"/>
          </p:cNvSpPr>
          <p:nvPr>
            <p:ph type="sldNum" sz="quarter" idx="5"/>
          </p:nvPr>
        </p:nvSpPr>
        <p:spPr/>
        <p:txBody>
          <a:bodyPr/>
          <a:lstStyle/>
          <a:p>
            <a:fld id="{85B2D34B-583F-4FE9-BBF1-B32D56E9A4F7}" type="slidenum">
              <a:rPr lang="en-US" smtClean="0"/>
              <a:pPr/>
              <a:t>8</a:t>
            </a:fld>
            <a:endParaRPr lang="en-US" dirty="0"/>
          </a:p>
        </p:txBody>
      </p:sp>
    </p:spTree>
    <p:extLst>
      <p:ext uri="{BB962C8B-B14F-4D97-AF65-F5344CB8AC3E}">
        <p14:creationId xmlns="" xmlns:p14="http://schemas.microsoft.com/office/powerpoint/2010/main" val="10002790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the police identifies a suspect, it is their responsibility to continue with the investigation and determine the cause of the crime. This involves identifying the potential suspects and coming up with information required to determine the case. Interrogation of a juvenile in Texas, like the other states in America, requires that officer takes into consideration that a child is not an adult. This means that the strategy used to interrogate an adult should not be employed on a juvenile. This slide has explained how to establish a successful juvenile interrogation in line with the law. </a:t>
            </a:r>
          </a:p>
        </p:txBody>
      </p:sp>
      <p:sp>
        <p:nvSpPr>
          <p:cNvPr id="4" name="Slide Number Placeholder 3"/>
          <p:cNvSpPr>
            <a:spLocks noGrp="1"/>
          </p:cNvSpPr>
          <p:nvPr>
            <p:ph type="sldNum" sz="quarter" idx="5"/>
          </p:nvPr>
        </p:nvSpPr>
        <p:spPr/>
        <p:txBody>
          <a:bodyPr/>
          <a:lstStyle/>
          <a:p>
            <a:fld id="{85B2D34B-583F-4FE9-BBF1-B32D56E9A4F7}" type="slidenum">
              <a:rPr lang="en-US" smtClean="0"/>
              <a:pPr/>
              <a:t>9</a:t>
            </a:fld>
            <a:endParaRPr lang="en-US" dirty="0"/>
          </a:p>
        </p:txBody>
      </p:sp>
    </p:spTree>
    <p:extLst>
      <p:ext uri="{BB962C8B-B14F-4D97-AF65-F5344CB8AC3E}">
        <p14:creationId xmlns="" xmlns:p14="http://schemas.microsoft.com/office/powerpoint/2010/main" val="296874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Interrogating a juvenile in Texas is the most difficult thing to do given the requirements and legal steps that one must complete to ensure that the confession or statements taken from the juvenile is admissible in court. The above slide has highlighted some of these steps that an officer must take. As mentioned here, an interview must come before the interrogation. An interview process assist officers to establish facts about the case and the juvenile before taking him or her to an interrogation stage. </a:t>
            </a:r>
          </a:p>
        </p:txBody>
      </p:sp>
      <p:sp>
        <p:nvSpPr>
          <p:cNvPr id="4" name="Slide Number Placeholder 3"/>
          <p:cNvSpPr>
            <a:spLocks noGrp="1"/>
          </p:cNvSpPr>
          <p:nvPr>
            <p:ph type="sldNum" sz="quarter" idx="5"/>
          </p:nvPr>
        </p:nvSpPr>
        <p:spPr/>
        <p:txBody>
          <a:bodyPr/>
          <a:lstStyle/>
          <a:p>
            <a:fld id="{85B2D34B-583F-4FE9-BBF1-B32D56E9A4F7}" type="slidenum">
              <a:rPr lang="en-US" smtClean="0"/>
              <a:pPr/>
              <a:t>10</a:t>
            </a:fld>
            <a:endParaRPr lang="en-US" dirty="0"/>
          </a:p>
        </p:txBody>
      </p:sp>
    </p:spTree>
    <p:extLst>
      <p:ext uri="{BB962C8B-B14F-4D97-AF65-F5344CB8AC3E}">
        <p14:creationId xmlns="" xmlns:p14="http://schemas.microsoft.com/office/powerpoint/2010/main" val="221557037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8CB630B-7CA7-4C5C-860E-BD9C8B87375B}" type="datetimeFigureOut">
              <a:rPr lang="en-US" smtClean="0"/>
              <a:pPr/>
              <a:t>8/5/2021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E3F4B298-B297-4158-BBD8-1F7E335CB838}" type="slidenum">
              <a:rPr lang="en-US" smtClean="0"/>
              <a:pPr/>
              <a:t>‹#›</a:t>
            </a:fld>
            <a:endParaRPr lang="en-US" dirty="0"/>
          </a:p>
        </p:txBody>
      </p:sp>
    </p:spTree>
    <p:extLst>
      <p:ext uri="{BB962C8B-B14F-4D97-AF65-F5344CB8AC3E}">
        <p14:creationId xmlns="" xmlns:p14="http://schemas.microsoft.com/office/powerpoint/2010/main" val="15711722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8CB630B-7CA7-4C5C-860E-BD9C8B87375B}" type="datetimeFigureOut">
              <a:rPr lang="en-US" smtClean="0"/>
              <a:pPr/>
              <a:t>8/5/2021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E3F4B298-B297-4158-BBD8-1F7E335CB838}" type="slidenum">
              <a:rPr lang="en-US" smtClean="0"/>
              <a:pPr/>
              <a:t>‹#›</a:t>
            </a:fld>
            <a:endParaRPr lang="en-US" dirty="0"/>
          </a:p>
        </p:txBody>
      </p:sp>
    </p:spTree>
    <p:extLst>
      <p:ext uri="{BB962C8B-B14F-4D97-AF65-F5344CB8AC3E}">
        <p14:creationId xmlns="" xmlns:p14="http://schemas.microsoft.com/office/powerpoint/2010/main" val="40818901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8CB630B-7CA7-4C5C-860E-BD9C8B87375B}" type="datetimeFigureOut">
              <a:rPr lang="en-US" smtClean="0"/>
              <a:pPr/>
              <a:t>8/5/2021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E3F4B298-B297-4158-BBD8-1F7E335CB838}" type="slidenum">
              <a:rPr lang="en-US" smtClean="0"/>
              <a:pPr/>
              <a:t>‹#›</a:t>
            </a:fld>
            <a:endParaRPr lang="en-US" dirty="0"/>
          </a:p>
        </p:txBody>
      </p:sp>
    </p:spTree>
    <p:extLst>
      <p:ext uri="{BB962C8B-B14F-4D97-AF65-F5344CB8AC3E}">
        <p14:creationId xmlns="" xmlns:p14="http://schemas.microsoft.com/office/powerpoint/2010/main" val="21263460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8CB630B-7CA7-4C5C-860E-BD9C8B87375B}" type="datetimeFigureOut">
              <a:rPr lang="en-US" smtClean="0"/>
              <a:pPr/>
              <a:t>8/5/2021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E3F4B298-B297-4158-BBD8-1F7E335CB838}" type="slidenum">
              <a:rPr lang="en-US" smtClean="0"/>
              <a:pPr/>
              <a:t>‹#›</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 xmlns:p14="http://schemas.microsoft.com/office/powerpoint/2010/main" val="26800960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8CB630B-7CA7-4C5C-860E-BD9C8B87375B}" type="datetimeFigureOut">
              <a:rPr lang="en-US" smtClean="0"/>
              <a:pPr/>
              <a:t>8/5/2021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E3F4B298-B297-4158-BBD8-1F7E335CB838}" type="slidenum">
              <a:rPr lang="en-US" smtClean="0"/>
              <a:pPr/>
              <a:t>‹#›</a:t>
            </a:fld>
            <a:endParaRPr lang="en-US" dirty="0"/>
          </a:p>
        </p:txBody>
      </p:sp>
    </p:spTree>
    <p:extLst>
      <p:ext uri="{BB962C8B-B14F-4D97-AF65-F5344CB8AC3E}">
        <p14:creationId xmlns="" xmlns:p14="http://schemas.microsoft.com/office/powerpoint/2010/main" val="33980998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F8CB630B-7CA7-4C5C-860E-BD9C8B87375B}" type="datetimeFigureOut">
              <a:rPr lang="en-US" smtClean="0"/>
              <a:pPr/>
              <a:t>8/5/2021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3F4B298-B297-4158-BBD8-1F7E335CB838}" type="slidenum">
              <a:rPr lang="en-US" smtClean="0"/>
              <a:pPr/>
              <a:t>‹#›</a:t>
            </a:fld>
            <a:endParaRPr lang="en-US" dirty="0"/>
          </a:p>
        </p:txBody>
      </p:sp>
    </p:spTree>
    <p:extLst>
      <p:ext uri="{BB962C8B-B14F-4D97-AF65-F5344CB8AC3E}">
        <p14:creationId xmlns="" xmlns:p14="http://schemas.microsoft.com/office/powerpoint/2010/main" val="11795448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F8CB630B-7CA7-4C5C-860E-BD9C8B87375B}" type="datetimeFigureOut">
              <a:rPr lang="en-US" smtClean="0"/>
              <a:pPr/>
              <a:t>8/5/2021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3F4B298-B297-4158-BBD8-1F7E335CB838}" type="slidenum">
              <a:rPr lang="en-US" smtClean="0"/>
              <a:pPr/>
              <a:t>‹#›</a:t>
            </a:fld>
            <a:endParaRPr lang="en-US" dirty="0"/>
          </a:p>
        </p:txBody>
      </p:sp>
    </p:spTree>
    <p:extLst>
      <p:ext uri="{BB962C8B-B14F-4D97-AF65-F5344CB8AC3E}">
        <p14:creationId xmlns="" xmlns:p14="http://schemas.microsoft.com/office/powerpoint/2010/main" val="2302155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8CB630B-7CA7-4C5C-860E-BD9C8B87375B}" type="datetimeFigureOut">
              <a:rPr lang="en-US" smtClean="0"/>
              <a:pPr/>
              <a:t>8/5/2021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F4B298-B297-4158-BBD8-1F7E335CB838}" type="slidenum">
              <a:rPr lang="en-US" smtClean="0"/>
              <a:pPr/>
              <a:t>‹#›</a:t>
            </a:fld>
            <a:endParaRPr lang="en-US" dirty="0"/>
          </a:p>
        </p:txBody>
      </p:sp>
    </p:spTree>
    <p:extLst>
      <p:ext uri="{BB962C8B-B14F-4D97-AF65-F5344CB8AC3E}">
        <p14:creationId xmlns="" xmlns:p14="http://schemas.microsoft.com/office/powerpoint/2010/main" val="30946980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F8CB630B-7CA7-4C5C-860E-BD9C8B87375B}" type="datetimeFigureOut">
              <a:rPr lang="en-US" smtClean="0"/>
              <a:pPr/>
              <a:t>8/5/2021</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E3F4B298-B297-4158-BBD8-1F7E335CB838}" type="slidenum">
              <a:rPr lang="en-US" smtClean="0"/>
              <a:pPr/>
              <a:t>‹#›</a:t>
            </a:fld>
            <a:endParaRPr lang="en-US" dirty="0"/>
          </a:p>
        </p:txBody>
      </p:sp>
    </p:spTree>
    <p:extLst>
      <p:ext uri="{BB962C8B-B14F-4D97-AF65-F5344CB8AC3E}">
        <p14:creationId xmlns="" xmlns:p14="http://schemas.microsoft.com/office/powerpoint/2010/main" val="8960543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8CB630B-7CA7-4C5C-860E-BD9C8B87375B}" type="datetimeFigureOut">
              <a:rPr lang="en-US" smtClean="0"/>
              <a:pPr/>
              <a:t>8/5/2021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F4B298-B297-4158-BBD8-1F7E335CB838}" type="slidenum">
              <a:rPr lang="en-US" smtClean="0"/>
              <a:pPr/>
              <a:t>‹#›</a:t>
            </a:fld>
            <a:endParaRPr lang="en-US" dirty="0"/>
          </a:p>
        </p:txBody>
      </p:sp>
    </p:spTree>
    <p:extLst>
      <p:ext uri="{BB962C8B-B14F-4D97-AF65-F5344CB8AC3E}">
        <p14:creationId xmlns="" xmlns:p14="http://schemas.microsoft.com/office/powerpoint/2010/main" val="26450406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8CB630B-7CA7-4C5C-860E-BD9C8B87375B}" type="datetimeFigureOut">
              <a:rPr lang="en-US" smtClean="0"/>
              <a:pPr/>
              <a:t>8/5/2021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E3F4B298-B297-4158-BBD8-1F7E335CB838}" type="slidenum">
              <a:rPr lang="en-US" smtClean="0"/>
              <a:pPr/>
              <a:t>‹#›</a:t>
            </a:fld>
            <a:endParaRPr lang="en-US" dirty="0"/>
          </a:p>
        </p:txBody>
      </p:sp>
    </p:spTree>
    <p:extLst>
      <p:ext uri="{BB962C8B-B14F-4D97-AF65-F5344CB8AC3E}">
        <p14:creationId xmlns="" xmlns:p14="http://schemas.microsoft.com/office/powerpoint/2010/main" val="3617532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8CB630B-7CA7-4C5C-860E-BD9C8B87375B}" type="datetimeFigureOut">
              <a:rPr lang="en-US" smtClean="0"/>
              <a:pPr/>
              <a:t>8/5/2021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3F4B298-B297-4158-BBD8-1F7E335CB838}" type="slidenum">
              <a:rPr lang="en-US" smtClean="0"/>
              <a:pPr/>
              <a:t>‹#›</a:t>
            </a:fld>
            <a:endParaRPr lang="en-US" dirty="0"/>
          </a:p>
        </p:txBody>
      </p:sp>
    </p:spTree>
    <p:extLst>
      <p:ext uri="{BB962C8B-B14F-4D97-AF65-F5344CB8AC3E}">
        <p14:creationId xmlns="" xmlns:p14="http://schemas.microsoft.com/office/powerpoint/2010/main" val="18970682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8CB630B-7CA7-4C5C-860E-BD9C8B87375B}" type="datetimeFigureOut">
              <a:rPr lang="en-US" smtClean="0"/>
              <a:pPr/>
              <a:t>8/5/2021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3F4B298-B297-4158-BBD8-1F7E335CB838}" type="slidenum">
              <a:rPr lang="en-US" smtClean="0"/>
              <a:pPr/>
              <a:t>‹#›</a:t>
            </a:fld>
            <a:endParaRPr lang="en-US" dirty="0"/>
          </a:p>
        </p:txBody>
      </p:sp>
    </p:spTree>
    <p:extLst>
      <p:ext uri="{BB962C8B-B14F-4D97-AF65-F5344CB8AC3E}">
        <p14:creationId xmlns="" xmlns:p14="http://schemas.microsoft.com/office/powerpoint/2010/main" val="5451714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8CB630B-7CA7-4C5C-860E-BD9C8B87375B}" type="datetimeFigureOut">
              <a:rPr lang="en-US" smtClean="0"/>
              <a:pPr/>
              <a:t>8/5/2021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3F4B298-B297-4158-BBD8-1F7E335CB838}" type="slidenum">
              <a:rPr lang="en-US" smtClean="0"/>
              <a:pPr/>
              <a:t>‹#›</a:t>
            </a:fld>
            <a:endParaRPr lang="en-US" dirty="0"/>
          </a:p>
        </p:txBody>
      </p:sp>
    </p:spTree>
    <p:extLst>
      <p:ext uri="{BB962C8B-B14F-4D97-AF65-F5344CB8AC3E}">
        <p14:creationId xmlns="" xmlns:p14="http://schemas.microsoft.com/office/powerpoint/2010/main" val="40208535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F8CB630B-7CA7-4C5C-860E-BD9C8B87375B}" type="datetimeFigureOut">
              <a:rPr lang="en-US" smtClean="0"/>
              <a:pPr/>
              <a:t>8/5/2021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3F4B298-B297-4158-BBD8-1F7E335CB838}" type="slidenum">
              <a:rPr lang="en-US" smtClean="0"/>
              <a:pPr/>
              <a:t>‹#›</a:t>
            </a:fld>
            <a:endParaRPr lang="en-US" dirty="0"/>
          </a:p>
        </p:txBody>
      </p:sp>
    </p:spTree>
    <p:extLst>
      <p:ext uri="{BB962C8B-B14F-4D97-AF65-F5344CB8AC3E}">
        <p14:creationId xmlns="" xmlns:p14="http://schemas.microsoft.com/office/powerpoint/2010/main" val="28393725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8CB630B-7CA7-4C5C-860E-BD9C8B87375B}" type="datetimeFigureOut">
              <a:rPr lang="en-US" smtClean="0"/>
              <a:pPr/>
              <a:t>8/5/2021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3F4B298-B297-4158-BBD8-1F7E335CB838}" type="slidenum">
              <a:rPr lang="en-US" smtClean="0"/>
              <a:pPr/>
              <a:t>‹#›</a:t>
            </a:fld>
            <a:endParaRPr lang="en-US" dirty="0"/>
          </a:p>
        </p:txBody>
      </p:sp>
    </p:spTree>
    <p:extLst>
      <p:ext uri="{BB962C8B-B14F-4D97-AF65-F5344CB8AC3E}">
        <p14:creationId xmlns="" xmlns:p14="http://schemas.microsoft.com/office/powerpoint/2010/main" val="39728438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8CB630B-7CA7-4C5C-860E-BD9C8B87375B}" type="datetimeFigureOut">
              <a:rPr lang="en-US" smtClean="0"/>
              <a:pPr/>
              <a:t>8/5/2021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3F4B298-B297-4158-BBD8-1F7E335CB838}" type="slidenum">
              <a:rPr lang="en-US" smtClean="0"/>
              <a:pPr/>
              <a:t>‹#›</a:t>
            </a:fld>
            <a:endParaRPr lang="en-US" dirty="0"/>
          </a:p>
        </p:txBody>
      </p:sp>
    </p:spTree>
    <p:extLst>
      <p:ext uri="{BB962C8B-B14F-4D97-AF65-F5344CB8AC3E}">
        <p14:creationId xmlns="" xmlns:p14="http://schemas.microsoft.com/office/powerpoint/2010/main" val="39740827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F8CB630B-7CA7-4C5C-860E-BD9C8B87375B}" type="datetimeFigureOut">
              <a:rPr lang="en-US" smtClean="0"/>
              <a:pPr/>
              <a:t>8/5/2021</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E3F4B298-B297-4158-BBD8-1F7E335CB838}" type="slidenum">
              <a:rPr lang="en-US" smtClean="0"/>
              <a:pPr/>
              <a:t>‹#›</a:t>
            </a:fld>
            <a:endParaRPr lang="en-US" dirty="0"/>
          </a:p>
        </p:txBody>
      </p:sp>
    </p:spTree>
    <p:extLst>
      <p:ext uri="{BB962C8B-B14F-4D97-AF65-F5344CB8AC3E}">
        <p14:creationId xmlns="" xmlns:p14="http://schemas.microsoft.com/office/powerpoint/2010/main" val="3221335203"/>
      </p:ext>
    </p:extLst>
  </p:cSld>
  <p:clrMap bg1="dk1" tx1="lt1" bg2="dk2" tx2="lt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 id="2147483733" r:id="rId13"/>
    <p:sldLayoutId id="2147483734" r:id="rId14"/>
    <p:sldLayoutId id="2147483735" r:id="rId15"/>
    <p:sldLayoutId id="2147483736" r:id="rId16"/>
    <p:sldLayoutId id="2147483737" r:id="rId17"/>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2743CF2-24CA-4DB9-97E3-9093494611F9}"/>
              </a:ext>
            </a:extLst>
          </p:cNvPr>
          <p:cNvSpPr>
            <a:spLocks noGrp="1"/>
          </p:cNvSpPr>
          <p:nvPr>
            <p:ph type="ctrTitle"/>
          </p:nvPr>
        </p:nvSpPr>
        <p:spPr/>
        <p:txBody>
          <a:bodyPr>
            <a:normAutofit fontScale="90000"/>
          </a:bodyPr>
          <a:lstStyle/>
          <a:p>
            <a:r>
              <a:rPr lang="en-US" dirty="0"/>
              <a:t>Interviewing vs. Interrogation: Juvenile</a:t>
            </a:r>
          </a:p>
        </p:txBody>
      </p:sp>
      <p:sp>
        <p:nvSpPr>
          <p:cNvPr id="3" name="Subtitle 2">
            <a:extLst>
              <a:ext uri="{FF2B5EF4-FFF2-40B4-BE49-F238E27FC236}">
                <a16:creationId xmlns="" xmlns:a16="http://schemas.microsoft.com/office/drawing/2014/main" id="{1E8BD369-82E1-4ABF-9223-2C09A4E8B313}"/>
              </a:ext>
            </a:extLst>
          </p:cNvPr>
          <p:cNvSpPr>
            <a:spLocks noGrp="1"/>
          </p:cNvSpPr>
          <p:nvPr>
            <p:ph type="subTitle" idx="1"/>
          </p:nvPr>
        </p:nvSpPr>
        <p:spPr/>
        <p:txBody>
          <a:bodyPr>
            <a:normAutofit/>
          </a:bodyPr>
          <a:lstStyle/>
          <a:p>
            <a:r>
              <a:rPr lang="en-US" dirty="0"/>
              <a:t>Student’s Name </a:t>
            </a:r>
          </a:p>
          <a:p>
            <a:r>
              <a:rPr lang="en-US" dirty="0"/>
              <a:t>Institution </a:t>
            </a:r>
          </a:p>
        </p:txBody>
      </p:sp>
    </p:spTree>
    <p:extLst>
      <p:ext uri="{BB962C8B-B14F-4D97-AF65-F5344CB8AC3E}">
        <p14:creationId xmlns="" xmlns:p14="http://schemas.microsoft.com/office/powerpoint/2010/main" val="419589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C9AEF3E-F72B-4C0F-AAE7-DB9B453746CB}"/>
              </a:ext>
            </a:extLst>
          </p:cNvPr>
          <p:cNvSpPr>
            <a:spLocks noGrp="1"/>
          </p:cNvSpPr>
          <p:nvPr>
            <p:ph type="title"/>
          </p:nvPr>
        </p:nvSpPr>
        <p:spPr/>
        <p:txBody>
          <a:bodyPr/>
          <a:lstStyle/>
          <a:p>
            <a:r>
              <a:rPr lang="en-US" dirty="0"/>
              <a:t>Juvenile Interrogation in Texas…………….</a:t>
            </a:r>
          </a:p>
        </p:txBody>
      </p:sp>
      <p:sp>
        <p:nvSpPr>
          <p:cNvPr id="3" name="Content Placeholder 2">
            <a:extLst>
              <a:ext uri="{FF2B5EF4-FFF2-40B4-BE49-F238E27FC236}">
                <a16:creationId xmlns="" xmlns:a16="http://schemas.microsoft.com/office/drawing/2014/main" id="{B19BDFF9-537A-4348-B430-DB94693DEF82}"/>
              </a:ext>
            </a:extLst>
          </p:cNvPr>
          <p:cNvSpPr>
            <a:spLocks noGrp="1"/>
          </p:cNvSpPr>
          <p:nvPr>
            <p:ph idx="1"/>
          </p:nvPr>
        </p:nvSpPr>
        <p:spPr/>
        <p:txBody>
          <a:bodyPr>
            <a:normAutofit lnSpcReduction="10000"/>
          </a:bodyPr>
          <a:lstStyle/>
          <a:p>
            <a:r>
              <a:rPr lang="en-US" dirty="0"/>
              <a:t>Ensure an adult is in the room with the child </a:t>
            </a:r>
          </a:p>
          <a:p>
            <a:r>
              <a:rPr lang="en-US" dirty="0"/>
              <a:t>Should be voluntarily-Interrogations should not be coerced</a:t>
            </a:r>
          </a:p>
          <a:p>
            <a:r>
              <a:rPr lang="en-US" dirty="0"/>
              <a:t>Gather evidence fast-Carry out the interview before interrogation </a:t>
            </a:r>
          </a:p>
          <a:p>
            <a:r>
              <a:rPr lang="en-US" dirty="0"/>
              <a:t>Never take juvenile into custody </a:t>
            </a:r>
          </a:p>
          <a:p>
            <a:r>
              <a:rPr lang="en-US" dirty="0"/>
              <a:t>In case, they must be taken into custody, it should be:</a:t>
            </a:r>
          </a:p>
          <a:p>
            <a:r>
              <a:rPr lang="en-US" dirty="0"/>
              <a:t>Parent’s custody</a:t>
            </a:r>
          </a:p>
          <a:p>
            <a:r>
              <a:rPr lang="en-US" dirty="0"/>
              <a:t>Juvenile detention centers</a:t>
            </a:r>
          </a:p>
          <a:p>
            <a:r>
              <a:rPr lang="en-US" dirty="0"/>
              <a:t>Offices designated by juvenile board </a:t>
            </a:r>
          </a:p>
        </p:txBody>
      </p:sp>
      <p:pic>
        <p:nvPicPr>
          <p:cNvPr id="5" name="Picture 4">
            <a:extLst>
              <a:ext uri="{FF2B5EF4-FFF2-40B4-BE49-F238E27FC236}">
                <a16:creationId xmlns="" xmlns:a16="http://schemas.microsoft.com/office/drawing/2014/main" id="{0AE9DD2F-3856-4164-825A-A53BFE44F219}"/>
              </a:ext>
            </a:extLst>
          </p:cNvPr>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8249478" y="4352921"/>
            <a:ext cx="3942522" cy="2505079"/>
          </a:xfrm>
          <a:prstGeom prst="rect">
            <a:avLst/>
          </a:prstGeom>
        </p:spPr>
      </p:pic>
    </p:spTree>
    <p:extLst>
      <p:ext uri="{BB962C8B-B14F-4D97-AF65-F5344CB8AC3E}">
        <p14:creationId xmlns="" xmlns:p14="http://schemas.microsoft.com/office/powerpoint/2010/main" val="34784431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17A68FA-2D6D-4265-A5DA-E04E2BD17114}"/>
              </a:ext>
            </a:extLst>
          </p:cNvPr>
          <p:cNvSpPr>
            <a:spLocks noGrp="1"/>
          </p:cNvSpPr>
          <p:nvPr>
            <p:ph type="title"/>
          </p:nvPr>
        </p:nvSpPr>
        <p:spPr/>
        <p:txBody>
          <a:bodyPr/>
          <a:lstStyle/>
          <a:p>
            <a:r>
              <a:rPr lang="en-US" dirty="0"/>
              <a:t>Interrogation and Interview </a:t>
            </a:r>
          </a:p>
        </p:txBody>
      </p:sp>
      <p:sp>
        <p:nvSpPr>
          <p:cNvPr id="3" name="Content Placeholder 2">
            <a:extLst>
              <a:ext uri="{FF2B5EF4-FFF2-40B4-BE49-F238E27FC236}">
                <a16:creationId xmlns="" xmlns:a16="http://schemas.microsoft.com/office/drawing/2014/main" id="{052599A6-EF98-471F-8074-62BD86D00339}"/>
              </a:ext>
            </a:extLst>
          </p:cNvPr>
          <p:cNvSpPr>
            <a:spLocks noGrp="1"/>
          </p:cNvSpPr>
          <p:nvPr>
            <p:ph idx="1"/>
          </p:nvPr>
        </p:nvSpPr>
        <p:spPr/>
        <p:txBody>
          <a:bodyPr/>
          <a:lstStyle/>
          <a:p>
            <a:r>
              <a:rPr lang="en-US" dirty="0"/>
              <a:t>Interrogation sets to determine incriminating evidence </a:t>
            </a:r>
          </a:p>
          <a:p>
            <a:r>
              <a:rPr lang="en-US" dirty="0"/>
              <a:t>Interview sets to include or exclude the individual from suspect list</a:t>
            </a:r>
          </a:p>
          <a:p>
            <a:r>
              <a:rPr lang="en-US" dirty="0"/>
              <a:t>Interrogation comes later after interview </a:t>
            </a:r>
          </a:p>
          <a:p>
            <a:r>
              <a:rPr lang="en-US" dirty="0"/>
              <a:t>An interviewed individual can or cannot be a suspect </a:t>
            </a:r>
          </a:p>
          <a:p>
            <a:r>
              <a:rPr lang="en-US" dirty="0"/>
              <a:t>The whole process should be carried out in presence of an adult </a:t>
            </a:r>
          </a:p>
          <a:p>
            <a:r>
              <a:rPr lang="en-US" dirty="0"/>
              <a:t>A notice of interview or interrogation is needed </a:t>
            </a:r>
          </a:p>
          <a:p>
            <a:r>
              <a:rPr lang="en-US" dirty="0"/>
              <a:t>To parents or guardian (</a:t>
            </a:r>
            <a:r>
              <a:rPr lang="en-US" sz="2400" dirty="0">
                <a:latin typeface="Arial" panose="020B0604020202020204" pitchFamily="34" charset="0"/>
                <a:ea typeface="Calibri" panose="020F0502020204030204" pitchFamily="34" charset="0"/>
                <a:cs typeface="Times New Roman" panose="02020603050405020304" pitchFamily="18" charset="0"/>
              </a:rPr>
              <a:t>Bruchmiller &amp; Nielsen, 2017)</a:t>
            </a:r>
            <a:endParaRPr lang="en-US" dirty="0"/>
          </a:p>
        </p:txBody>
      </p:sp>
    </p:spTree>
    <p:extLst>
      <p:ext uri="{BB962C8B-B14F-4D97-AF65-F5344CB8AC3E}">
        <p14:creationId xmlns="" xmlns:p14="http://schemas.microsoft.com/office/powerpoint/2010/main" val="15259393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30DFD57-518F-4EFB-8825-9FCED48156D8}"/>
              </a:ext>
            </a:extLst>
          </p:cNvPr>
          <p:cNvSpPr>
            <a:spLocks noGrp="1"/>
          </p:cNvSpPr>
          <p:nvPr>
            <p:ph type="title"/>
          </p:nvPr>
        </p:nvSpPr>
        <p:spPr/>
        <p:txBody>
          <a:bodyPr/>
          <a:lstStyle/>
          <a:p>
            <a:r>
              <a:rPr lang="en-US" dirty="0"/>
              <a:t>References </a:t>
            </a:r>
          </a:p>
        </p:txBody>
      </p:sp>
      <p:sp>
        <p:nvSpPr>
          <p:cNvPr id="3" name="Content Placeholder 2">
            <a:extLst>
              <a:ext uri="{FF2B5EF4-FFF2-40B4-BE49-F238E27FC236}">
                <a16:creationId xmlns="" xmlns:a16="http://schemas.microsoft.com/office/drawing/2014/main" id="{E6EAF156-2DD8-42E7-AA47-B8A1B0BE3AB6}"/>
              </a:ext>
            </a:extLst>
          </p:cNvPr>
          <p:cNvSpPr>
            <a:spLocks noGrp="1"/>
          </p:cNvSpPr>
          <p:nvPr>
            <p:ph idx="1"/>
          </p:nvPr>
        </p:nvSpPr>
        <p:spPr/>
        <p:txBody>
          <a:bodyPr/>
          <a:lstStyle/>
          <a:p>
            <a:pPr marL="0" marR="0">
              <a:lnSpc>
                <a:spcPct val="107000"/>
              </a:lnSpc>
              <a:spcBef>
                <a:spcPts val="0"/>
              </a:spcBef>
              <a:spcAft>
                <a:spcPts val="800"/>
              </a:spcAft>
            </a:pPr>
            <a:r>
              <a:rPr lang="en-US" dirty="0">
                <a:ea typeface="Calibri" panose="020F0502020204030204" pitchFamily="34" charset="0"/>
                <a:cs typeface="Times New Roman" panose="02020603050405020304" pitchFamily="18" charset="0"/>
              </a:rPr>
              <a:t>Bruchmiller, S., &amp; Nielsen, H. (2017, April). “Juvenile Statements.” </a:t>
            </a:r>
            <a:r>
              <a:rPr lang="en-US" i="1" dirty="0">
                <a:ea typeface="Calibri" panose="020F0502020204030204" pitchFamily="34" charset="0"/>
                <a:cs typeface="Times New Roman" panose="02020603050405020304" pitchFamily="18" charset="0"/>
              </a:rPr>
              <a:t>TDCAA</a:t>
            </a:r>
            <a:r>
              <a:rPr lang="en-US" dirty="0">
                <a:ea typeface="Calibri" panose="020F0502020204030204" pitchFamily="34" charset="0"/>
                <a:cs typeface="Times New Roman" panose="02020603050405020304" pitchFamily="18" charset="0"/>
              </a:rPr>
              <a:t>. https://www.tdcaa.com/journal/juvenile-statements/</a:t>
            </a:r>
          </a:p>
          <a:p>
            <a:pPr marL="0" marR="0">
              <a:lnSpc>
                <a:spcPct val="107000"/>
              </a:lnSpc>
              <a:spcBef>
                <a:spcPts val="0"/>
              </a:spcBef>
              <a:spcAft>
                <a:spcPts val="800"/>
              </a:spcAft>
            </a:pPr>
            <a:r>
              <a:rPr lang="en-US" dirty="0">
                <a:ea typeface="Calibri" panose="020F0502020204030204" pitchFamily="34" charset="0"/>
                <a:cs typeface="Times New Roman" panose="02020603050405020304" pitchFamily="18" charset="0"/>
              </a:rPr>
              <a:t>Drizin, S., Nirider, L., Nawoichyk, J., &amp; Tepfer, J. (2012). Reducing risks: An executive's guide to effective juvenile interview and interrogation. </a:t>
            </a:r>
            <a:r>
              <a:rPr lang="en-US" i="1" dirty="0">
                <a:ea typeface="Calibri" panose="020F0502020204030204" pitchFamily="34" charset="0"/>
                <a:cs typeface="Times New Roman" panose="02020603050405020304" pitchFamily="18" charset="0"/>
              </a:rPr>
              <a:t>Annotation</a:t>
            </a:r>
            <a:r>
              <a:rPr lang="en-US" dirty="0">
                <a:ea typeface="Calibri" panose="020F0502020204030204" pitchFamily="34" charset="0"/>
                <a:cs typeface="Times New Roman" panose="02020603050405020304" pitchFamily="18" charset="0"/>
              </a:rPr>
              <a:t>.</a:t>
            </a:r>
          </a:p>
          <a:p>
            <a:endParaRPr lang="en-US" dirty="0"/>
          </a:p>
        </p:txBody>
      </p:sp>
    </p:spTree>
    <p:extLst>
      <p:ext uri="{BB962C8B-B14F-4D97-AF65-F5344CB8AC3E}">
        <p14:creationId xmlns="" xmlns:p14="http://schemas.microsoft.com/office/powerpoint/2010/main" val="19047956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918C5FB-3930-46AC-A267-2AD779F7C82D}"/>
              </a:ext>
            </a:extLst>
          </p:cNvPr>
          <p:cNvSpPr>
            <a:spLocks noGrp="1"/>
          </p:cNvSpPr>
          <p:nvPr>
            <p:ph type="title"/>
          </p:nvPr>
        </p:nvSpPr>
        <p:spPr/>
        <p:txBody>
          <a:bodyPr/>
          <a:lstStyle/>
          <a:p>
            <a:r>
              <a:rPr lang="en-US" dirty="0"/>
              <a:t>Juvenile </a:t>
            </a:r>
          </a:p>
        </p:txBody>
      </p:sp>
      <p:sp>
        <p:nvSpPr>
          <p:cNvPr id="3" name="Content Placeholder 2">
            <a:extLst>
              <a:ext uri="{FF2B5EF4-FFF2-40B4-BE49-F238E27FC236}">
                <a16:creationId xmlns="" xmlns:a16="http://schemas.microsoft.com/office/drawing/2014/main" id="{FAA2FB16-A52B-4EF9-A8EB-652B873F884F}"/>
              </a:ext>
            </a:extLst>
          </p:cNvPr>
          <p:cNvSpPr>
            <a:spLocks noGrp="1"/>
          </p:cNvSpPr>
          <p:nvPr>
            <p:ph idx="1"/>
          </p:nvPr>
        </p:nvSpPr>
        <p:spPr>
          <a:xfrm>
            <a:off x="666750" y="2638044"/>
            <a:ext cx="9294114" cy="3101983"/>
          </a:xfrm>
        </p:spPr>
        <p:txBody>
          <a:bodyPr>
            <a:normAutofit fontScale="85000" lnSpcReduction="20000"/>
          </a:bodyPr>
          <a:lstStyle/>
          <a:p>
            <a:r>
              <a:rPr lang="en-US" dirty="0"/>
              <a:t>A juvenile is anyone under the age fixed by law </a:t>
            </a:r>
          </a:p>
          <a:p>
            <a:r>
              <a:rPr lang="en-US" dirty="0"/>
              <a:t>In Texas, that is  between 10 and 17 years old </a:t>
            </a:r>
          </a:p>
          <a:p>
            <a:endParaRPr lang="en-US" dirty="0"/>
          </a:p>
          <a:p>
            <a:r>
              <a:rPr lang="en-US" dirty="0"/>
              <a:t>Juvenile justice system (JJS) deals with those accused of crime </a:t>
            </a:r>
          </a:p>
          <a:p>
            <a:endParaRPr lang="en-US" dirty="0"/>
          </a:p>
          <a:p>
            <a:r>
              <a:rPr lang="en-US" dirty="0"/>
              <a:t>Like other states, Texas’ JJS has policies regarding:</a:t>
            </a:r>
          </a:p>
          <a:p>
            <a:endParaRPr lang="en-US" dirty="0"/>
          </a:p>
          <a:p>
            <a:r>
              <a:rPr lang="en-US" dirty="0"/>
              <a:t>Juvenile interrogation</a:t>
            </a:r>
          </a:p>
          <a:p>
            <a:r>
              <a:rPr lang="en-US" dirty="0"/>
              <a:t>Juvenile interview </a:t>
            </a:r>
          </a:p>
          <a:p>
            <a:endParaRPr lang="en-US" dirty="0"/>
          </a:p>
        </p:txBody>
      </p:sp>
      <p:pic>
        <p:nvPicPr>
          <p:cNvPr id="5" name="Picture 4">
            <a:extLst>
              <a:ext uri="{FF2B5EF4-FFF2-40B4-BE49-F238E27FC236}">
                <a16:creationId xmlns="" xmlns:a16="http://schemas.microsoft.com/office/drawing/2014/main" id="{E4A34E5F-CF32-4857-B4FB-72AD317305FC}"/>
              </a:ext>
            </a:extLst>
          </p:cNvPr>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7677150" y="4114800"/>
            <a:ext cx="4464882" cy="2743200"/>
          </a:xfrm>
          <a:prstGeom prst="rect">
            <a:avLst/>
          </a:prstGeom>
        </p:spPr>
      </p:pic>
    </p:spTree>
    <p:extLst>
      <p:ext uri="{BB962C8B-B14F-4D97-AF65-F5344CB8AC3E}">
        <p14:creationId xmlns="" xmlns:p14="http://schemas.microsoft.com/office/powerpoint/2010/main" val="30975190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126D105-50D2-486A-9C81-C5CF22B31780}"/>
              </a:ext>
            </a:extLst>
          </p:cNvPr>
          <p:cNvSpPr>
            <a:spLocks noGrp="1"/>
          </p:cNvSpPr>
          <p:nvPr>
            <p:ph type="title"/>
          </p:nvPr>
        </p:nvSpPr>
        <p:spPr/>
        <p:txBody>
          <a:bodyPr/>
          <a:lstStyle/>
          <a:p>
            <a:r>
              <a:rPr lang="en-US" dirty="0"/>
              <a:t>Juvenile Interrogation </a:t>
            </a:r>
          </a:p>
        </p:txBody>
      </p:sp>
      <p:sp>
        <p:nvSpPr>
          <p:cNvPr id="3" name="Content Placeholder 2">
            <a:extLst>
              <a:ext uri="{FF2B5EF4-FFF2-40B4-BE49-F238E27FC236}">
                <a16:creationId xmlns="" xmlns:a16="http://schemas.microsoft.com/office/drawing/2014/main" id="{DF37042F-4D90-4F16-B005-05C5E4C50F47}"/>
              </a:ext>
            </a:extLst>
          </p:cNvPr>
          <p:cNvSpPr>
            <a:spLocks noGrp="1"/>
          </p:cNvSpPr>
          <p:nvPr>
            <p:ph idx="1"/>
          </p:nvPr>
        </p:nvSpPr>
        <p:spPr>
          <a:xfrm>
            <a:off x="832721" y="2505456"/>
            <a:ext cx="9613861" cy="3599316"/>
          </a:xfrm>
        </p:spPr>
        <p:txBody>
          <a:bodyPr>
            <a:normAutofit fontScale="77500" lnSpcReduction="20000"/>
          </a:bodyPr>
          <a:lstStyle/>
          <a:p>
            <a:r>
              <a:rPr lang="en-US" dirty="0"/>
              <a:t>Juveniles interrogation processes are changing </a:t>
            </a:r>
          </a:p>
          <a:p>
            <a:endParaRPr lang="en-US" dirty="0"/>
          </a:p>
          <a:p>
            <a:r>
              <a:rPr lang="en-US" dirty="0"/>
              <a:t>Juveniles are prone to giving false information </a:t>
            </a:r>
          </a:p>
          <a:p>
            <a:endParaRPr lang="en-US" dirty="0"/>
          </a:p>
          <a:p>
            <a:r>
              <a:rPr lang="en-US" dirty="0"/>
              <a:t>Sometimes, false confession </a:t>
            </a:r>
          </a:p>
          <a:p>
            <a:endParaRPr lang="en-US" dirty="0"/>
          </a:p>
          <a:p>
            <a:r>
              <a:rPr lang="en-US" dirty="0"/>
              <a:t>It can force police officers to question a juvenile differently</a:t>
            </a:r>
          </a:p>
          <a:p>
            <a:endParaRPr lang="en-US" dirty="0"/>
          </a:p>
          <a:p>
            <a:r>
              <a:rPr lang="en-US" dirty="0"/>
              <a:t>Interrogation is part of the justice system </a:t>
            </a:r>
          </a:p>
          <a:p>
            <a:endParaRPr lang="en-US" dirty="0"/>
          </a:p>
          <a:p>
            <a:r>
              <a:rPr lang="en-US" dirty="0"/>
              <a:t>But, mainly involved with the police/law enforcement agency </a:t>
            </a:r>
          </a:p>
        </p:txBody>
      </p:sp>
      <p:pic>
        <p:nvPicPr>
          <p:cNvPr id="5" name="Picture 4">
            <a:extLst>
              <a:ext uri="{FF2B5EF4-FFF2-40B4-BE49-F238E27FC236}">
                <a16:creationId xmlns="" xmlns:a16="http://schemas.microsoft.com/office/drawing/2014/main" id="{4A733DC8-E6C3-4DE1-907C-7F80FA004FBF}"/>
              </a:ext>
            </a:extLst>
          </p:cNvPr>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8248650" y="2085974"/>
            <a:ext cx="3943350" cy="3114675"/>
          </a:xfrm>
          <a:prstGeom prst="rect">
            <a:avLst/>
          </a:prstGeom>
        </p:spPr>
      </p:pic>
    </p:spTree>
    <p:extLst>
      <p:ext uri="{BB962C8B-B14F-4D97-AF65-F5344CB8AC3E}">
        <p14:creationId xmlns="" xmlns:p14="http://schemas.microsoft.com/office/powerpoint/2010/main" val="9662522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0268E92-0578-4552-A7FF-DD0AB1F1B86C}"/>
              </a:ext>
            </a:extLst>
          </p:cNvPr>
          <p:cNvSpPr>
            <a:spLocks noGrp="1"/>
          </p:cNvSpPr>
          <p:nvPr>
            <p:ph type="title"/>
          </p:nvPr>
        </p:nvSpPr>
        <p:spPr/>
        <p:txBody>
          <a:bodyPr/>
          <a:lstStyle/>
          <a:p>
            <a:r>
              <a:rPr lang="en-US" dirty="0"/>
              <a:t>Juvenile Interrogation and Interview </a:t>
            </a:r>
          </a:p>
        </p:txBody>
      </p:sp>
      <p:sp>
        <p:nvSpPr>
          <p:cNvPr id="3" name="Content Placeholder 2">
            <a:extLst>
              <a:ext uri="{FF2B5EF4-FFF2-40B4-BE49-F238E27FC236}">
                <a16:creationId xmlns="" xmlns:a16="http://schemas.microsoft.com/office/drawing/2014/main" id="{2039D8B8-5947-40E3-8EDF-06B0C154D31D}"/>
              </a:ext>
            </a:extLst>
          </p:cNvPr>
          <p:cNvSpPr>
            <a:spLocks noGrp="1"/>
          </p:cNvSpPr>
          <p:nvPr>
            <p:ph idx="1"/>
          </p:nvPr>
        </p:nvSpPr>
        <p:spPr/>
        <p:txBody>
          <a:bodyPr/>
          <a:lstStyle/>
          <a:p>
            <a:r>
              <a:rPr lang="en-US" b="1" dirty="0"/>
              <a:t>Interview </a:t>
            </a:r>
          </a:p>
          <a:p>
            <a:r>
              <a:rPr lang="en-US" dirty="0"/>
              <a:t>Questioning of a juvenile </a:t>
            </a:r>
          </a:p>
          <a:p>
            <a:r>
              <a:rPr lang="en-US" dirty="0"/>
              <a:t>Not a suspect of criminal activity at the time </a:t>
            </a:r>
          </a:p>
          <a:p>
            <a:r>
              <a:rPr lang="en-US" dirty="0"/>
              <a:t>Has potential of being a suspect </a:t>
            </a:r>
          </a:p>
          <a:p>
            <a:r>
              <a:rPr lang="en-US" dirty="0"/>
              <a:t>Tool used to prepare interrogation </a:t>
            </a:r>
          </a:p>
          <a:p>
            <a:r>
              <a:rPr lang="en-US" b="1" dirty="0"/>
              <a:t>Interrogation </a:t>
            </a:r>
          </a:p>
          <a:p>
            <a:r>
              <a:rPr lang="en-US" dirty="0"/>
              <a:t>Questioning a suspected juvenile </a:t>
            </a:r>
          </a:p>
        </p:txBody>
      </p:sp>
    </p:spTree>
    <p:extLst>
      <p:ext uri="{BB962C8B-B14F-4D97-AF65-F5344CB8AC3E}">
        <p14:creationId xmlns="" xmlns:p14="http://schemas.microsoft.com/office/powerpoint/2010/main" val="42471235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71BBD9D-F2E4-499C-B0C2-7A4750D95389}"/>
              </a:ext>
            </a:extLst>
          </p:cNvPr>
          <p:cNvSpPr>
            <a:spLocks noGrp="1"/>
          </p:cNvSpPr>
          <p:nvPr>
            <p:ph type="title"/>
          </p:nvPr>
        </p:nvSpPr>
        <p:spPr/>
        <p:txBody>
          <a:bodyPr/>
          <a:lstStyle/>
          <a:p>
            <a:r>
              <a:rPr lang="en-US" dirty="0"/>
              <a:t>Juvenile Statistics in Texas-Harris County</a:t>
            </a:r>
          </a:p>
        </p:txBody>
      </p:sp>
      <p:sp>
        <p:nvSpPr>
          <p:cNvPr id="3" name="Content Placeholder 2">
            <a:extLst>
              <a:ext uri="{FF2B5EF4-FFF2-40B4-BE49-F238E27FC236}">
                <a16:creationId xmlns="" xmlns:a16="http://schemas.microsoft.com/office/drawing/2014/main" id="{E559A710-2B0E-4D5D-B795-8F79BE468C40}"/>
              </a:ext>
            </a:extLst>
          </p:cNvPr>
          <p:cNvSpPr>
            <a:spLocks noGrp="1"/>
          </p:cNvSpPr>
          <p:nvPr>
            <p:ph idx="1"/>
          </p:nvPr>
        </p:nvSpPr>
        <p:spPr/>
        <p:txBody>
          <a:bodyPr/>
          <a:lstStyle/>
          <a:p>
            <a:r>
              <a:rPr lang="en-US" dirty="0"/>
              <a:t>The chart below shows the statistics of JJS in Harris County </a:t>
            </a:r>
          </a:p>
          <a:p>
            <a:r>
              <a:rPr lang="en-US" dirty="0"/>
              <a:t>Most are arrested for:</a:t>
            </a:r>
          </a:p>
          <a:p>
            <a:r>
              <a:rPr lang="en-US" dirty="0"/>
              <a:t>Sexual offences</a:t>
            </a:r>
          </a:p>
          <a:p>
            <a:r>
              <a:rPr lang="en-US" dirty="0"/>
              <a:t>Burglary offences </a:t>
            </a:r>
          </a:p>
          <a:p>
            <a:r>
              <a:rPr lang="en-US" dirty="0"/>
              <a:t>Robbery </a:t>
            </a:r>
          </a:p>
          <a:p>
            <a:r>
              <a:rPr lang="en-US" dirty="0"/>
              <a:t>Felony Drugs </a:t>
            </a:r>
          </a:p>
          <a:p>
            <a:r>
              <a:rPr lang="en-US" dirty="0"/>
              <a:t>Other felony-related activities </a:t>
            </a:r>
          </a:p>
          <a:p>
            <a:endParaRPr lang="en-US" dirty="0"/>
          </a:p>
        </p:txBody>
      </p:sp>
      <p:pic>
        <p:nvPicPr>
          <p:cNvPr id="5" name="Picture 4">
            <a:extLst>
              <a:ext uri="{FF2B5EF4-FFF2-40B4-BE49-F238E27FC236}">
                <a16:creationId xmlns="" xmlns:a16="http://schemas.microsoft.com/office/drawing/2014/main" id="{0A3FDD41-5B18-455A-9A16-C9AA039D7B94}"/>
              </a:ext>
            </a:extLst>
          </p:cNvPr>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6253162" y="2808172"/>
            <a:ext cx="5938838" cy="4049828"/>
          </a:xfrm>
          <a:prstGeom prst="rect">
            <a:avLst/>
          </a:prstGeom>
        </p:spPr>
      </p:pic>
    </p:spTree>
    <p:extLst>
      <p:ext uri="{BB962C8B-B14F-4D97-AF65-F5344CB8AC3E}">
        <p14:creationId xmlns="" xmlns:p14="http://schemas.microsoft.com/office/powerpoint/2010/main" val="30157842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8E80F86-4C04-4C69-807E-5BB2C3E69277}"/>
              </a:ext>
            </a:extLst>
          </p:cNvPr>
          <p:cNvSpPr>
            <a:spLocks noGrp="1"/>
          </p:cNvSpPr>
          <p:nvPr>
            <p:ph type="title"/>
          </p:nvPr>
        </p:nvSpPr>
        <p:spPr/>
        <p:txBody>
          <a:bodyPr/>
          <a:lstStyle/>
          <a:p>
            <a:r>
              <a:rPr lang="en-US" dirty="0"/>
              <a:t>Interrogation and Interview……….</a:t>
            </a:r>
          </a:p>
        </p:txBody>
      </p:sp>
      <p:sp>
        <p:nvSpPr>
          <p:cNvPr id="3" name="Content Placeholder 2">
            <a:extLst>
              <a:ext uri="{FF2B5EF4-FFF2-40B4-BE49-F238E27FC236}">
                <a16:creationId xmlns="" xmlns:a16="http://schemas.microsoft.com/office/drawing/2014/main" id="{2C1C5227-3831-4C01-97AB-56B7AC17D677}"/>
              </a:ext>
            </a:extLst>
          </p:cNvPr>
          <p:cNvSpPr>
            <a:spLocks noGrp="1"/>
          </p:cNvSpPr>
          <p:nvPr>
            <p:ph idx="1"/>
          </p:nvPr>
        </p:nvSpPr>
        <p:spPr/>
        <p:txBody>
          <a:bodyPr/>
          <a:lstStyle/>
          <a:p>
            <a:r>
              <a:rPr lang="en-US" dirty="0"/>
              <a:t>Law enforcement should be concerned about their interrogation and interview approaches:</a:t>
            </a:r>
          </a:p>
          <a:p>
            <a:r>
              <a:rPr lang="en-US" dirty="0"/>
              <a:t>Wrongful convictions </a:t>
            </a:r>
          </a:p>
          <a:p>
            <a:r>
              <a:rPr lang="en-US" dirty="0"/>
              <a:t>Public safety </a:t>
            </a:r>
          </a:p>
          <a:p>
            <a:r>
              <a:rPr lang="en-US" dirty="0"/>
              <a:t>Impact on the juvenile (Drizin et al., 2012)</a:t>
            </a:r>
          </a:p>
          <a:p>
            <a:r>
              <a:rPr lang="en-US" dirty="0"/>
              <a:t>Reputational damage </a:t>
            </a:r>
          </a:p>
          <a:p>
            <a:r>
              <a:rPr lang="en-US" dirty="0"/>
              <a:t>Cost to the justice system </a:t>
            </a:r>
          </a:p>
        </p:txBody>
      </p:sp>
      <p:pic>
        <p:nvPicPr>
          <p:cNvPr id="5" name="Picture 4">
            <a:extLst>
              <a:ext uri="{FF2B5EF4-FFF2-40B4-BE49-F238E27FC236}">
                <a16:creationId xmlns="" xmlns:a16="http://schemas.microsoft.com/office/drawing/2014/main" id="{FB63062F-93DB-4339-88AE-80E20C971E48}"/>
              </a:ext>
            </a:extLst>
          </p:cNvPr>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7123339" y="3429000"/>
            <a:ext cx="5068661" cy="3429000"/>
          </a:xfrm>
          <a:prstGeom prst="rect">
            <a:avLst/>
          </a:prstGeom>
        </p:spPr>
      </p:pic>
    </p:spTree>
    <p:extLst>
      <p:ext uri="{BB962C8B-B14F-4D97-AF65-F5344CB8AC3E}">
        <p14:creationId xmlns="" xmlns:p14="http://schemas.microsoft.com/office/powerpoint/2010/main" val="11226407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247B863-BF8A-4D13-97E8-DDAEBD2DFF0C}"/>
              </a:ext>
            </a:extLst>
          </p:cNvPr>
          <p:cNvSpPr>
            <a:spLocks noGrp="1"/>
          </p:cNvSpPr>
          <p:nvPr>
            <p:ph type="title"/>
          </p:nvPr>
        </p:nvSpPr>
        <p:spPr/>
        <p:txBody>
          <a:bodyPr/>
          <a:lstStyle/>
          <a:p>
            <a:r>
              <a:rPr lang="en-US" dirty="0"/>
              <a:t>Strategies for Interrogation and Interview </a:t>
            </a:r>
          </a:p>
        </p:txBody>
      </p:sp>
      <p:sp>
        <p:nvSpPr>
          <p:cNvPr id="3" name="Content Placeholder 2">
            <a:extLst>
              <a:ext uri="{FF2B5EF4-FFF2-40B4-BE49-F238E27FC236}">
                <a16:creationId xmlns="" xmlns:a16="http://schemas.microsoft.com/office/drawing/2014/main" id="{7F22D989-EC8F-4BA0-95FA-5527034DDD1D}"/>
              </a:ext>
            </a:extLst>
          </p:cNvPr>
          <p:cNvSpPr>
            <a:spLocks noGrp="1"/>
          </p:cNvSpPr>
          <p:nvPr>
            <p:ph idx="1"/>
          </p:nvPr>
        </p:nvSpPr>
        <p:spPr/>
        <p:txBody>
          <a:bodyPr>
            <a:normAutofit lnSpcReduction="10000"/>
          </a:bodyPr>
          <a:lstStyle/>
          <a:p>
            <a:r>
              <a:rPr lang="en-US" dirty="0"/>
              <a:t>Juveniles cannot be interrogated like adults </a:t>
            </a:r>
          </a:p>
          <a:p>
            <a:r>
              <a:rPr lang="en-US" dirty="0"/>
              <a:t>However, when interrogating or interview, the police must:</a:t>
            </a:r>
          </a:p>
          <a:p>
            <a:r>
              <a:rPr lang="en-US" dirty="0"/>
              <a:t>Have all the facts they need</a:t>
            </a:r>
          </a:p>
          <a:p>
            <a:r>
              <a:rPr lang="en-US" dirty="0"/>
              <a:t>Establish a rapport with the juvenile </a:t>
            </a:r>
          </a:p>
          <a:p>
            <a:r>
              <a:rPr lang="en-US" dirty="0"/>
              <a:t>Allow them to tell their stories</a:t>
            </a:r>
          </a:p>
          <a:p>
            <a:r>
              <a:rPr lang="en-US" dirty="0"/>
              <a:t>Keep the questions on facts</a:t>
            </a:r>
          </a:p>
          <a:p>
            <a:r>
              <a:rPr lang="en-US" dirty="0"/>
              <a:t>Confront the juvenile with known facts</a:t>
            </a:r>
          </a:p>
          <a:p>
            <a:r>
              <a:rPr lang="en-US" dirty="0"/>
              <a:t>Avoid rapid questions</a:t>
            </a:r>
          </a:p>
        </p:txBody>
      </p:sp>
      <p:pic>
        <p:nvPicPr>
          <p:cNvPr id="5" name="Picture 4">
            <a:extLst>
              <a:ext uri="{FF2B5EF4-FFF2-40B4-BE49-F238E27FC236}">
                <a16:creationId xmlns="" xmlns:a16="http://schemas.microsoft.com/office/drawing/2014/main" id="{EB939FE2-60DE-4C76-BEFE-299DE2EC020E}"/>
              </a:ext>
            </a:extLst>
          </p:cNvPr>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6718853" y="3125856"/>
            <a:ext cx="5473148" cy="3732143"/>
          </a:xfrm>
          <a:prstGeom prst="rect">
            <a:avLst/>
          </a:prstGeom>
        </p:spPr>
      </p:pic>
    </p:spTree>
    <p:extLst>
      <p:ext uri="{BB962C8B-B14F-4D97-AF65-F5344CB8AC3E}">
        <p14:creationId xmlns="" xmlns:p14="http://schemas.microsoft.com/office/powerpoint/2010/main" val="41738726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F1AAAED-FFE1-4427-AFC0-A81ED449FECC}"/>
              </a:ext>
            </a:extLst>
          </p:cNvPr>
          <p:cNvSpPr>
            <a:spLocks noGrp="1"/>
          </p:cNvSpPr>
          <p:nvPr>
            <p:ph type="title"/>
          </p:nvPr>
        </p:nvSpPr>
        <p:spPr/>
        <p:txBody>
          <a:bodyPr/>
          <a:lstStyle/>
          <a:p>
            <a:r>
              <a:rPr lang="en-US" dirty="0"/>
              <a:t>Interviewing a Juvenile</a:t>
            </a:r>
          </a:p>
        </p:txBody>
      </p:sp>
      <p:sp>
        <p:nvSpPr>
          <p:cNvPr id="3" name="Content Placeholder 2">
            <a:extLst>
              <a:ext uri="{FF2B5EF4-FFF2-40B4-BE49-F238E27FC236}">
                <a16:creationId xmlns="" xmlns:a16="http://schemas.microsoft.com/office/drawing/2014/main" id="{8F2BD804-3B5F-4D81-A0EE-1CE1A5A082A0}"/>
              </a:ext>
            </a:extLst>
          </p:cNvPr>
          <p:cNvSpPr>
            <a:spLocks noGrp="1"/>
          </p:cNvSpPr>
          <p:nvPr>
            <p:ph idx="1"/>
          </p:nvPr>
        </p:nvSpPr>
        <p:spPr/>
        <p:txBody>
          <a:bodyPr/>
          <a:lstStyle/>
          <a:p>
            <a:r>
              <a:rPr lang="en-US" dirty="0"/>
              <a:t>In Texas, a juvenile cannot be interviewed alone </a:t>
            </a:r>
          </a:p>
          <a:p>
            <a:r>
              <a:rPr lang="en-US" dirty="0"/>
              <a:t>A guardian or parent must be there</a:t>
            </a:r>
          </a:p>
          <a:p>
            <a:r>
              <a:rPr lang="en-US" dirty="0"/>
              <a:t>However, if the above are present, interview must consider other factors including:</a:t>
            </a:r>
          </a:p>
          <a:p>
            <a:r>
              <a:rPr lang="en-US" b="1" dirty="0"/>
              <a:t>Location: </a:t>
            </a:r>
            <a:r>
              <a:rPr lang="en-US" dirty="0"/>
              <a:t>Where the child feels safe and comfortable </a:t>
            </a:r>
            <a:endParaRPr lang="en-US" b="1" dirty="0"/>
          </a:p>
          <a:p>
            <a:r>
              <a:rPr lang="en-US" b="1" dirty="0"/>
              <a:t>Timing: </a:t>
            </a:r>
            <a:r>
              <a:rPr lang="en-US" dirty="0"/>
              <a:t>Consider the child’s routine </a:t>
            </a:r>
          </a:p>
          <a:p>
            <a:r>
              <a:rPr lang="en-US" dirty="0"/>
              <a:t>Avoid embarrassing or harassing the child </a:t>
            </a:r>
          </a:p>
          <a:p>
            <a:r>
              <a:rPr lang="en-US" b="1" dirty="0"/>
              <a:t>Duration of Interview: </a:t>
            </a:r>
            <a:r>
              <a:rPr lang="en-US" dirty="0"/>
              <a:t>Long interviews are not preferable </a:t>
            </a:r>
            <a:endParaRPr lang="en-US" b="1" dirty="0"/>
          </a:p>
        </p:txBody>
      </p:sp>
    </p:spTree>
    <p:extLst>
      <p:ext uri="{BB962C8B-B14F-4D97-AF65-F5344CB8AC3E}">
        <p14:creationId xmlns="" xmlns:p14="http://schemas.microsoft.com/office/powerpoint/2010/main" val="21714419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D9690EB-EFBE-43DF-A6F8-88C05EB52B34}"/>
              </a:ext>
            </a:extLst>
          </p:cNvPr>
          <p:cNvSpPr>
            <a:spLocks noGrp="1"/>
          </p:cNvSpPr>
          <p:nvPr>
            <p:ph type="title"/>
          </p:nvPr>
        </p:nvSpPr>
        <p:spPr/>
        <p:txBody>
          <a:bodyPr/>
          <a:lstStyle/>
          <a:p>
            <a:r>
              <a:rPr lang="en-US" dirty="0"/>
              <a:t>Interrogation of a Juvenile </a:t>
            </a:r>
          </a:p>
        </p:txBody>
      </p:sp>
      <p:sp>
        <p:nvSpPr>
          <p:cNvPr id="3" name="Content Placeholder 2">
            <a:extLst>
              <a:ext uri="{FF2B5EF4-FFF2-40B4-BE49-F238E27FC236}">
                <a16:creationId xmlns="" xmlns:a16="http://schemas.microsoft.com/office/drawing/2014/main" id="{8F3022E4-D494-4E94-A6BB-0D80792B1344}"/>
              </a:ext>
            </a:extLst>
          </p:cNvPr>
          <p:cNvSpPr>
            <a:spLocks noGrp="1"/>
          </p:cNvSpPr>
          <p:nvPr>
            <p:ph idx="1"/>
          </p:nvPr>
        </p:nvSpPr>
        <p:spPr/>
        <p:txBody>
          <a:bodyPr/>
          <a:lstStyle/>
          <a:p>
            <a:r>
              <a:rPr lang="en-US" dirty="0"/>
              <a:t>Juvenile interrogation can be successful or not</a:t>
            </a:r>
          </a:p>
          <a:p>
            <a:r>
              <a:rPr lang="en-US" dirty="0"/>
              <a:t>A successful interrogation can be achieved by:</a:t>
            </a:r>
          </a:p>
          <a:p>
            <a:r>
              <a:rPr lang="en-US" b="1" dirty="0"/>
              <a:t>Adequately preparing for the interrogation: </a:t>
            </a:r>
            <a:r>
              <a:rPr lang="en-US" dirty="0"/>
              <a:t>Setting the environment </a:t>
            </a:r>
          </a:p>
          <a:p>
            <a:r>
              <a:rPr lang="en-US" b="1" dirty="0"/>
              <a:t>Have knowledge of the case: </a:t>
            </a:r>
            <a:r>
              <a:rPr lang="en-US" dirty="0"/>
              <a:t>Officers on the case should carry out the interrogation </a:t>
            </a:r>
          </a:p>
          <a:p>
            <a:r>
              <a:rPr lang="en-US" b="1" dirty="0"/>
              <a:t>Familiarity with the suspects’ background: </a:t>
            </a:r>
            <a:r>
              <a:rPr lang="en-US" dirty="0"/>
              <a:t>Understand history, feelings, and personal values (Drizin et al., 2012)</a:t>
            </a:r>
            <a:endParaRPr lang="en-US" b="1" dirty="0"/>
          </a:p>
        </p:txBody>
      </p:sp>
    </p:spTree>
    <p:extLst>
      <p:ext uri="{BB962C8B-B14F-4D97-AF65-F5344CB8AC3E}">
        <p14:creationId xmlns="" xmlns:p14="http://schemas.microsoft.com/office/powerpoint/2010/main" val="978058170"/>
      </p:ext>
    </p:extLst>
  </p:cSld>
  <p:clrMapOvr>
    <a:masterClrMapping/>
  </p:clrMapOvr>
</p:sld>
</file>

<file path=ppt/theme/theme1.xml><?xml version="1.0" encoding="utf-8"?>
<a:theme xmlns:a="http://schemas.openxmlformats.org/drawingml/2006/main" name="Berli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 xmlns:thm15="http://schemas.microsoft.com/office/thememl/2012/main" name="Berlin" id="{7B5DBA9E-B069-418E-9360-A61BDD0615A4}" vid="{C0CBE056-4EF4-4D92-969E-947779DA7AA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TM04033917[[fn=Berlin]]</Template>
  <TotalTime>178</TotalTime>
  <Words>1619</Words>
  <Application>Microsoft Office PowerPoint</Application>
  <PresentationFormat>Custom</PresentationFormat>
  <Paragraphs>111</Paragraphs>
  <Slides>12</Slides>
  <Notes>10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Berlin</vt:lpstr>
      <vt:lpstr>Interviewing vs. Interrogation: Juvenile</vt:lpstr>
      <vt:lpstr>Juvenile </vt:lpstr>
      <vt:lpstr>Juvenile Interrogation </vt:lpstr>
      <vt:lpstr>Juvenile Interrogation and Interview </vt:lpstr>
      <vt:lpstr>Juvenile Statistics in Texas-Harris County</vt:lpstr>
      <vt:lpstr>Interrogation and Interview……….</vt:lpstr>
      <vt:lpstr>Strategies for Interrogation and Interview </vt:lpstr>
      <vt:lpstr>Interviewing a Juvenile</vt:lpstr>
      <vt:lpstr>Interrogation of a Juvenile </vt:lpstr>
      <vt:lpstr>Juvenile Interrogation in Texas…………….</vt:lpstr>
      <vt:lpstr>Interrogation and Interview </vt:lpstr>
      <vt:lpstr>References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Interviewing vs. Interrogation: Juvenile</dc:title>
  <dc:creator>steve</dc:creator>
  <cp:lastModifiedBy>Kevin</cp:lastModifiedBy>
  <cp:revision>3</cp:revision>
  <dcterms:created xsi:type="dcterms:W3CDTF">2021-08-05T09:32:05Z</dcterms:created>
  <dcterms:modified xsi:type="dcterms:W3CDTF">2021-08-05T13:56:03Z</dcterms:modified>
</cp:coreProperties>
</file>